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Barlow Bold" charset="1" panose="00000800000000000000"/>
      <p:regular r:id="rId27"/>
    </p:embeddedFont>
    <p:embeddedFont>
      <p:font typeface="Asap Bold" charset="1" panose="020F0804030202060203"/>
      <p:regular r:id="rId28"/>
    </p:embeddedFont>
    <p:embeddedFont>
      <p:font typeface="Barlow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6448" y="0"/>
            <a:ext cx="1545148" cy="10586908"/>
            <a:chOff x="0" y="0"/>
            <a:chExt cx="406953" cy="2788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953" cy="2788321"/>
            </a:xfrm>
            <a:custGeom>
              <a:avLst/>
              <a:gdLst/>
              <a:ahLst/>
              <a:cxnLst/>
              <a:rect r="r" b="b" t="t" l="l"/>
              <a:pathLst>
                <a:path h="2788321" w="406953">
                  <a:moveTo>
                    <a:pt x="0" y="0"/>
                  </a:moveTo>
                  <a:lnTo>
                    <a:pt x="406953" y="0"/>
                  </a:lnTo>
                  <a:lnTo>
                    <a:pt x="406953" y="2788321"/>
                  </a:lnTo>
                  <a:lnTo>
                    <a:pt x="0" y="2788321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6953" cy="2826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126" y="4166265"/>
            <a:ext cx="530327" cy="5303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6126" y="4878337"/>
            <a:ext cx="530327" cy="53032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6126" y="5590408"/>
            <a:ext cx="530327" cy="5303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57099" y="4286545"/>
            <a:ext cx="7943371" cy="1259783"/>
            <a:chOff x="0" y="0"/>
            <a:chExt cx="1992209" cy="3159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2209" cy="315955"/>
            </a:xfrm>
            <a:custGeom>
              <a:avLst/>
              <a:gdLst/>
              <a:ahLst/>
              <a:cxnLst/>
              <a:rect r="r" b="b" t="t" l="l"/>
              <a:pathLst>
                <a:path h="315955" w="1992209">
                  <a:moveTo>
                    <a:pt x="49707" y="0"/>
                  </a:moveTo>
                  <a:lnTo>
                    <a:pt x="1942502" y="0"/>
                  </a:lnTo>
                  <a:cubicBezTo>
                    <a:pt x="1955685" y="0"/>
                    <a:pt x="1968328" y="5237"/>
                    <a:pt x="1977650" y="14559"/>
                  </a:cubicBezTo>
                  <a:cubicBezTo>
                    <a:pt x="1986972" y="23881"/>
                    <a:pt x="1992209" y="36524"/>
                    <a:pt x="1992209" y="49707"/>
                  </a:cubicBezTo>
                  <a:lnTo>
                    <a:pt x="1992209" y="266249"/>
                  </a:lnTo>
                  <a:cubicBezTo>
                    <a:pt x="1992209" y="293701"/>
                    <a:pt x="1969955" y="315955"/>
                    <a:pt x="1942502" y="315955"/>
                  </a:cubicBezTo>
                  <a:lnTo>
                    <a:pt x="49707" y="315955"/>
                  </a:lnTo>
                  <a:cubicBezTo>
                    <a:pt x="22254" y="315955"/>
                    <a:pt x="0" y="293701"/>
                    <a:pt x="0" y="266249"/>
                  </a:cubicBezTo>
                  <a:lnTo>
                    <a:pt x="0" y="49707"/>
                  </a:lnTo>
                  <a:cubicBezTo>
                    <a:pt x="0" y="22254"/>
                    <a:pt x="22254" y="0"/>
                    <a:pt x="49707" y="0"/>
                  </a:cubicBezTo>
                  <a:close/>
                </a:path>
              </a:pathLst>
            </a:custGeom>
            <a:solidFill>
              <a:srgbClr val="AD7BE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92209" cy="354055"/>
            </a:xfrm>
            <a:prstGeom prst="rect">
              <a:avLst/>
            </a:prstGeom>
          </p:spPr>
          <p:txBody>
            <a:bodyPr anchor="ctr" rtlCol="false" tIns="50220" lIns="50220" bIns="50220" rIns="5022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07227" y="7120351"/>
            <a:ext cx="10107684" cy="241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4"/>
              </a:lnSpc>
            </a:pPr>
            <a:r>
              <a:rPr lang="en-US" sz="3236" spc="857" b="true">
                <a:solidFill>
                  <a:srgbClr val="814699"/>
                </a:solidFill>
                <a:latin typeface="Barlow Bold"/>
                <a:ea typeface="Barlow Bold"/>
                <a:cs typeface="Barlow Bold"/>
                <a:sym typeface="Barlow Bold"/>
              </a:rPr>
              <a:t>Team Members:(CSE2526MNP-F12)</a:t>
            </a:r>
          </a:p>
          <a:p>
            <a:pPr algn="l">
              <a:lnSpc>
                <a:spcPts val="4854"/>
              </a:lnSpc>
            </a:pPr>
            <a:r>
              <a:rPr lang="en-US" sz="3236" spc="857" b="true">
                <a:solidFill>
                  <a:srgbClr val="814699"/>
                </a:solidFill>
                <a:latin typeface="Barlow Bold"/>
                <a:ea typeface="Barlow Bold"/>
                <a:cs typeface="Barlow Bold"/>
                <a:sym typeface="Barlow Bold"/>
              </a:rPr>
              <a:t>22R11A05P7-B.Tanishq Anand</a:t>
            </a:r>
          </a:p>
          <a:p>
            <a:pPr algn="l">
              <a:lnSpc>
                <a:spcPts val="4854"/>
              </a:lnSpc>
            </a:pPr>
            <a:r>
              <a:rPr lang="en-US" sz="3236" spc="857" b="true">
                <a:solidFill>
                  <a:srgbClr val="814699"/>
                </a:solidFill>
                <a:latin typeface="Barlow Bold"/>
                <a:ea typeface="Barlow Bold"/>
                <a:cs typeface="Barlow Bold"/>
                <a:sym typeface="Barlow Bold"/>
              </a:rPr>
              <a:t>22R11A05P8-B.Sasha</a:t>
            </a:r>
          </a:p>
          <a:p>
            <a:pPr algn="l">
              <a:lnSpc>
                <a:spcPts val="4854"/>
              </a:lnSpc>
            </a:pPr>
            <a:r>
              <a:rPr lang="en-US" sz="3236" spc="857" b="true">
                <a:solidFill>
                  <a:srgbClr val="814699"/>
                </a:solidFill>
                <a:latin typeface="Barlow Bold"/>
                <a:ea typeface="Barlow Bold"/>
                <a:cs typeface="Barlow Bold"/>
                <a:sym typeface="Barlow Bold"/>
              </a:rPr>
              <a:t>22R11A05Q6-K.Vinay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7207743" y="1402139"/>
            <a:ext cx="2606977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4964442">
            <a:off x="11265420" y="1452594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4" y="0"/>
                </a:lnTo>
                <a:lnTo>
                  <a:pt x="691714" y="691715"/>
                </a:lnTo>
                <a:lnTo>
                  <a:pt x="0" y="6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4964442">
            <a:off x="16697941" y="8525655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4" y="0"/>
                </a:lnTo>
                <a:lnTo>
                  <a:pt x="691714" y="691715"/>
                </a:lnTo>
                <a:lnTo>
                  <a:pt x="0" y="6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64904" y="1779402"/>
            <a:ext cx="6365681" cy="5243007"/>
          </a:xfrm>
          <a:custGeom>
            <a:avLst/>
            <a:gdLst/>
            <a:ahLst/>
            <a:cxnLst/>
            <a:rect r="r" b="b" t="t" l="l"/>
            <a:pathLst>
              <a:path h="5243007" w="6365681">
                <a:moveTo>
                  <a:pt x="0" y="0"/>
                </a:moveTo>
                <a:lnTo>
                  <a:pt x="6365681" y="0"/>
                </a:lnTo>
                <a:lnTo>
                  <a:pt x="6365681" y="5243006"/>
                </a:lnTo>
                <a:lnTo>
                  <a:pt x="0" y="5243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157099" y="2412574"/>
            <a:ext cx="9407942" cy="1480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3"/>
              </a:lnSpc>
            </a:pPr>
            <a:r>
              <a:rPr lang="en-US" sz="11043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SYNAPMEET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90380" y="4473742"/>
            <a:ext cx="8210090" cy="72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Smart Meeting Summarizer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496516" y="873639"/>
            <a:ext cx="762784" cy="762784"/>
          </a:xfrm>
          <a:custGeom>
            <a:avLst/>
            <a:gdLst/>
            <a:ahLst/>
            <a:cxnLst/>
            <a:rect r="r" b="b" t="t" l="l"/>
            <a:pathLst>
              <a:path h="762784" w="762784">
                <a:moveTo>
                  <a:pt x="0" y="0"/>
                </a:moveTo>
                <a:lnTo>
                  <a:pt x="762784" y="0"/>
                </a:lnTo>
                <a:lnTo>
                  <a:pt x="762784" y="762784"/>
                </a:lnTo>
                <a:lnTo>
                  <a:pt x="0" y="762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297187" y="8656611"/>
            <a:ext cx="762784" cy="762784"/>
          </a:xfrm>
          <a:custGeom>
            <a:avLst/>
            <a:gdLst/>
            <a:ahLst/>
            <a:cxnLst/>
            <a:rect r="r" b="b" t="t" l="l"/>
            <a:pathLst>
              <a:path h="762784" w="762784">
                <a:moveTo>
                  <a:pt x="0" y="0"/>
                </a:moveTo>
                <a:lnTo>
                  <a:pt x="762784" y="0"/>
                </a:lnTo>
                <a:lnTo>
                  <a:pt x="762784" y="762784"/>
                </a:lnTo>
                <a:lnTo>
                  <a:pt x="0" y="762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964442">
            <a:off x="9213505" y="8525655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5" y="0"/>
                </a:lnTo>
                <a:lnTo>
                  <a:pt x="691715" y="691715"/>
                </a:lnTo>
                <a:lnTo>
                  <a:pt x="0" y="6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86866"/>
            <a:ext cx="16334752" cy="823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Audio Input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Users can either upload pre-recorded audio files or record live meetings directly through the platform, ensuring flexible input options.</a:t>
            </a:r>
          </a:p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Speech-to-Text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Utilizes OpenAI’s Whisper model to transcribe spoken language into accurate, readable text, even in the presence of noise or accents.</a:t>
            </a:r>
          </a:p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Summary Gener</a:t>
            </a: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ation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Applies N</a:t>
            </a: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atural Language Processing (NLP) techniques to extract the core points and generate concise, context-aware summaries of the discussion.</a:t>
            </a:r>
          </a:p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Action Item Extraction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Detects actionable tasks, assigned responsibilities, and key decisions made during the meeting, ensuring no important point is missed.</a:t>
            </a:r>
          </a:p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Dash</a:t>
            </a: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board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A clean,</a:t>
            </a: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user-friendly dashboard presents summaries, action items, and transcripts in an organized, searchable, and interactive format.</a:t>
            </a:r>
          </a:p>
          <a:p>
            <a:pPr algn="just">
              <a:lnSpc>
                <a:spcPts val="408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2825108" y="1867416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42379" y="308256"/>
            <a:ext cx="13509419" cy="13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10400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MODULES OVERVIEW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8654777" y="1661761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71055" y="3066267"/>
            <a:ext cx="17507789" cy="4121625"/>
          </a:xfrm>
          <a:custGeom>
            <a:avLst/>
            <a:gdLst/>
            <a:ahLst/>
            <a:cxnLst/>
            <a:rect r="r" b="b" t="t" l="l"/>
            <a:pathLst>
              <a:path h="4121625" w="17507789">
                <a:moveTo>
                  <a:pt x="0" y="0"/>
                </a:moveTo>
                <a:lnTo>
                  <a:pt x="17507790" y="0"/>
                </a:lnTo>
                <a:lnTo>
                  <a:pt x="17507790" y="4121625"/>
                </a:lnTo>
                <a:lnTo>
                  <a:pt x="0" y="4121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6990" y="449249"/>
            <a:ext cx="14314894" cy="133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CLASS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55714" y="1962515"/>
            <a:ext cx="15931527" cy="799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1: Start</a:t>
            </a:r>
          </a:p>
          <a:p>
            <a:pPr algn="just" marL="647703" indent="-32385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opens the SynapMeet web application.</a:t>
            </a:r>
          </a:p>
          <a:p>
            <a:pPr algn="just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2: Upload Meeting Audio</a:t>
            </a:r>
          </a:p>
          <a:p>
            <a:pPr algn="just" marL="647703" indent="-32385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system provides a button to upload an audio file of the meeting.</a:t>
            </a:r>
          </a:p>
          <a:p>
            <a:pPr algn="just" marL="647703" indent="-32385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uploaded file is validated (format, size).</a:t>
            </a:r>
          </a:p>
          <a:p>
            <a:pPr algn="just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3: Convert Audio to Text</a:t>
            </a:r>
          </a:p>
          <a:p>
            <a:pPr algn="just" marL="647703" indent="-32385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system uses a Speech-to-Text engine (e.g., SpeechRecognition ) to transcribe the audio into raw text(Open AI Whisper).</a:t>
            </a:r>
          </a:p>
          <a:p>
            <a:pPr algn="just" marL="647703" indent="-32385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Store the transcription internally .</a:t>
            </a:r>
          </a:p>
          <a:p>
            <a:pPr algn="just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4: Summarization of Transcript</a:t>
            </a:r>
          </a:p>
          <a:p>
            <a:pPr algn="just" marL="647703" indent="-32385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transcription text is processed by the Text Summarization Module.</a:t>
            </a:r>
          </a:p>
          <a:p>
            <a:pPr algn="just" marL="647703" indent="-323852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Summarization is deterministic (rule-based or algorithmic), focusing on condensing the content.</a:t>
            </a:r>
          </a:p>
          <a:p>
            <a:pPr algn="just">
              <a:lnSpc>
                <a:spcPts val="45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7237613" y="2010140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66990" y="477824"/>
            <a:ext cx="13601473" cy="147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11099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ALGORITHM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8237" y="1183418"/>
            <a:ext cx="15931527" cy="667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5: Extract Key Outputs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Transcript Summary: Generate a readable summary of the meeting.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Key Decisions: Detect decision-making phrases (e.g., “we decided to…”, “the plan is…”).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Action Items: Identify actionable tasks (e.g., “X will complete Y by date”).</a:t>
            </a:r>
          </a:p>
          <a:p>
            <a:pPr algn="just">
              <a:lnSpc>
                <a:spcPts val="4800"/>
              </a:lnSpc>
            </a:pP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6: Display Results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Show the summarized transcript on the dashboard.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Display extracted action items and key decisions separately in structured format.</a:t>
            </a:r>
          </a:p>
          <a:p>
            <a:pPr algn="just">
              <a:lnSpc>
                <a:spcPts val="4800"/>
              </a:lnSpc>
            </a:pP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7: End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Optionally, store meeting results in a database for future access.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can view the results.</a:t>
            </a:r>
          </a:p>
          <a:p>
            <a:pPr algn="just">
              <a:lnSpc>
                <a:spcPts val="48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51373" y="7200900"/>
            <a:ext cx="3348747" cy="4114800"/>
          </a:xfrm>
          <a:custGeom>
            <a:avLst/>
            <a:gdLst/>
            <a:ahLst/>
            <a:cxnLst/>
            <a:rect r="r" b="b" t="t" l="l"/>
            <a:pathLst>
              <a:path h="4114800" w="3348747">
                <a:moveTo>
                  <a:pt x="3348747" y="0"/>
                </a:moveTo>
                <a:lnTo>
                  <a:pt x="0" y="0"/>
                </a:lnTo>
                <a:lnTo>
                  <a:pt x="0" y="4114800"/>
                </a:lnTo>
                <a:lnTo>
                  <a:pt x="3348747" y="4114800"/>
                </a:lnTo>
                <a:lnTo>
                  <a:pt x="33487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35182" y="0"/>
            <a:ext cx="552818" cy="10287000"/>
            <a:chOff x="0" y="0"/>
            <a:chExt cx="14559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98">
                  <a:moveTo>
                    <a:pt x="0" y="0"/>
                  </a:moveTo>
                  <a:lnTo>
                    <a:pt x="145598" y="0"/>
                  </a:lnTo>
                  <a:lnTo>
                    <a:pt x="1455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5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109525" y="6686264"/>
            <a:ext cx="4342993" cy="3600736"/>
          </a:xfrm>
          <a:custGeom>
            <a:avLst/>
            <a:gdLst/>
            <a:ahLst/>
            <a:cxnLst/>
            <a:rect r="r" b="b" t="t" l="l"/>
            <a:pathLst>
              <a:path h="3600736" w="4342993">
                <a:moveTo>
                  <a:pt x="0" y="0"/>
                </a:moveTo>
                <a:lnTo>
                  <a:pt x="4342992" y="0"/>
                </a:lnTo>
                <a:lnTo>
                  <a:pt x="4342992" y="3600736"/>
                </a:lnTo>
                <a:lnTo>
                  <a:pt x="0" y="3600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8405" y="413360"/>
            <a:ext cx="16731845" cy="13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10200" b="true">
                <a:solidFill>
                  <a:srgbClr val="3E54AC"/>
                </a:solidFill>
                <a:latin typeface="Barlow Bold"/>
                <a:ea typeface="Barlow Bold"/>
                <a:cs typeface="Barlow Bold"/>
                <a:sym typeface="Barlow Bold"/>
              </a:rPr>
              <a:t>CHALLENGES  &amp; SOLUTIONS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01314" y="4487824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1" y="0"/>
                </a:lnTo>
                <a:lnTo>
                  <a:pt x="656281" y="656281"/>
                </a:lnTo>
                <a:lnTo>
                  <a:pt x="0" y="656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41092" y="4980139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2" y="0"/>
                </a:lnTo>
                <a:lnTo>
                  <a:pt x="656282" y="656282"/>
                </a:lnTo>
                <a:lnTo>
                  <a:pt x="0" y="656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19275" y="2037295"/>
            <a:ext cx="11290250" cy="823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Noi</a:t>
            </a: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sy or unclear audio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Solved by using the Whisper model, which has strong noise handling capabilities.</a:t>
            </a:r>
          </a:p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Extracting meaningful actions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Addressed through custom rule-based logic combined with NLP pipelines for better accuracy.</a:t>
            </a:r>
          </a:p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Summarizing long tr</a:t>
            </a: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anscripts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Managed using chunking and Transformer-based summarization models to retain context.</a:t>
            </a:r>
          </a:p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Real-time synchronization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Achieved through an efficient backend and polling mechanisms for instant updates.</a:t>
            </a:r>
          </a:p>
          <a:p>
            <a:pPr algn="just">
              <a:lnSpc>
                <a:spcPts val="408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UI responsiveness</a:t>
            </a: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En</a:t>
            </a: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sured by using a lightweight, modular frontend design for a smooth user experience.</a:t>
            </a:r>
          </a:p>
          <a:p>
            <a:pPr algn="just">
              <a:lnSpc>
                <a:spcPts val="408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1072877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04875" y="1472541"/>
            <a:ext cx="16873666" cy="91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Amazon Nova: Meeti</a:t>
            </a: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ng Summariz</a:t>
            </a: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ation &amp; Action-Item Extraction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Amazon blog post (June 2025)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Shows how LLM prompt engineering via Amazon Nova models can produce summaries and action item lists in a structured format.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Includes evaluation using QMSum dataset and performance metrics.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Good for demonstrating industry-standard LLM pipelines for meeting insights.</a:t>
            </a:r>
          </a:p>
          <a:p>
            <a:pPr algn="just">
              <a:lnSpc>
                <a:spcPts val="4800"/>
              </a:lnSpc>
            </a:pP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Action-Item-Driven Summarization of Long Meeting Transcripts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By Logan Golia &amp; Jugal Kalita (Dec 2023, arXiv)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This paper introduces a novel pipeline: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Performs topic-based segmentation, then uses recursive abstractive summarization to incorporate action items into the summary.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Achieves ~5% improvement in BERTScore on the AMI corpus.</a:t>
            </a:r>
          </a:p>
          <a:p>
            <a:pPr algn="just" marL="690882" indent="-345441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Highly relevant to your goals of enhancing meeting summaries by explicitly focusing on action items.</a:t>
            </a:r>
          </a:p>
          <a:p>
            <a:pPr algn="just">
              <a:lnSpc>
                <a:spcPts val="48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2210410" y="1567791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66990" y="209550"/>
            <a:ext cx="13601473" cy="147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11099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LITERATURE SURVEY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775715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55714" y="687429"/>
            <a:ext cx="16592104" cy="905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Summaries, Highlights, and Action Items: Design…</a:t>
            </a:r>
          </a:p>
          <a:p>
            <a:pPr algn="just" marL="734061" indent="-367031" lvl="1">
              <a:lnSpc>
                <a:spcPts val="510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By Sumit Asthana et al. (Jul 2023, arXiv)</a:t>
            </a:r>
          </a:p>
          <a:p>
            <a:pPr algn="just" marL="734061" indent="-367031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Develops two recap representations: “Highlights” (concise key takeaways) and a hierarchical minutes view.</a:t>
            </a:r>
          </a:p>
          <a:p>
            <a:pPr algn="just" marL="734061" indent="-367031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Applies an LLM-based dialogue summarization system and evaluates with real users.</a:t>
            </a:r>
          </a:p>
          <a:p>
            <a:pPr algn="just" marL="734061" indent="-367031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Critical for justifying recap UX design decisions and feasibility with LLMs.</a:t>
            </a:r>
          </a:p>
          <a:p>
            <a:pPr algn="just">
              <a:lnSpc>
                <a:spcPts val="5100"/>
              </a:lnSpc>
            </a:pPr>
            <a:r>
              <a:rPr lang="en-US" sz="34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Meeting Action Item Detection with Regularized Context Modeling</a:t>
            </a:r>
          </a:p>
          <a:p>
            <a:pPr algn="just" marL="734061" indent="-367031" lvl="1">
              <a:lnSpc>
                <a:spcPts val="510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By Jiaqing Liu et al. (Mar 2023, arXiv)</a:t>
            </a:r>
          </a:p>
          <a:p>
            <a:pPr algn="just" marL="734061" indent="-367031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Tackles action item detection using local/global context through contrastive learning.</a:t>
            </a:r>
          </a:p>
          <a:p>
            <a:pPr algn="just" marL="734061" indent="-367031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Introduces a new annotated corpus in Chinese and experiments on the English AMI dataset.</a:t>
            </a:r>
          </a:p>
          <a:p>
            <a:pPr algn="just" marL="734061" indent="-367031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 useful framing if you plan to build or compare supervised extraction methods</a:t>
            </a:r>
          </a:p>
          <a:p>
            <a:pPr algn="just">
              <a:lnSpc>
                <a:spcPts val="51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391513" y="1661761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5825" y="1625621"/>
            <a:ext cx="14683450" cy="8259441"/>
          </a:xfrm>
          <a:custGeom>
            <a:avLst/>
            <a:gdLst/>
            <a:ahLst/>
            <a:cxnLst/>
            <a:rect r="r" b="b" t="t" l="l"/>
            <a:pathLst>
              <a:path h="8259441" w="14683450">
                <a:moveTo>
                  <a:pt x="0" y="0"/>
                </a:moveTo>
                <a:lnTo>
                  <a:pt x="14683450" y="0"/>
                </a:lnTo>
                <a:lnTo>
                  <a:pt x="14683450" y="8259441"/>
                </a:lnTo>
                <a:lnTo>
                  <a:pt x="0" y="825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6990" y="295275"/>
            <a:ext cx="14314894" cy="133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OUTPUT SCREENS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391513" y="1661761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84441" y="1028700"/>
            <a:ext cx="16519118" cy="8426255"/>
          </a:xfrm>
          <a:custGeom>
            <a:avLst/>
            <a:gdLst/>
            <a:ahLst/>
            <a:cxnLst/>
            <a:rect r="r" b="b" t="t" l="l"/>
            <a:pathLst>
              <a:path h="8426255" w="16519118">
                <a:moveTo>
                  <a:pt x="0" y="0"/>
                </a:moveTo>
                <a:lnTo>
                  <a:pt x="16519118" y="0"/>
                </a:lnTo>
                <a:lnTo>
                  <a:pt x="16519118" y="8426255"/>
                </a:lnTo>
                <a:lnTo>
                  <a:pt x="0" y="8426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274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216240"/>
            <a:ext cx="15931527" cy="728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Multi-Language Support</a:t>
            </a:r>
          </a:p>
          <a:p>
            <a:pPr algn="just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Enabl</a:t>
            </a: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 transcription and summarization in regional and international languages for broader accessibility.</a:t>
            </a:r>
          </a:p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</a:t>
            </a: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alendar Sync</a:t>
            </a:r>
          </a:p>
          <a:p>
            <a:pPr algn="just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Sync meeting summaries with calendar events for contextual scheduling and reminders.</a:t>
            </a:r>
          </a:p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Enhanced Frontend Development</a:t>
            </a:r>
          </a:p>
          <a:p>
            <a:pPr algn="just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Improve the user interface with advanced design frameworks (like React or Vue) for a more responsive and interactive experience.</a:t>
            </a:r>
          </a:p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Cloud Deployment</a:t>
            </a:r>
          </a:p>
          <a:p>
            <a:pPr algn="just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Host the application on cloud platforms (e.g., AWS, GCP) for scalable access and storage.</a:t>
            </a:r>
          </a:p>
          <a:p>
            <a:pPr algn="just">
              <a:lnSpc>
                <a:spcPts val="44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323005" y="2010140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66990" y="477824"/>
            <a:ext cx="10287517" cy="147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11099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FUTURE WORK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61229" y="1007611"/>
            <a:ext cx="7384583" cy="146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7"/>
              </a:lnSpc>
            </a:pPr>
            <a:r>
              <a:rPr lang="en-US" sz="10977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ABSTRACT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1229" y="3432883"/>
            <a:ext cx="15621331" cy="408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SynapMeet is a smart meeting assistant designed to automate post-meeting workflows by transforming spoken discussions into concise summaries, action items, and key decisions. Using speech recognition and intelligent algorithms, it enhances productivity, eliminates manual note-taking, and ensures effective follow-ups. The platform offers real-time synchronization, a user-friendly dashboard, and seamless integration for modern team collaboration.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223946" y="2756608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4964442">
            <a:off x="9213505" y="8525655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5" y="0"/>
                </a:lnTo>
                <a:lnTo>
                  <a:pt x="691715" y="691715"/>
                </a:lnTo>
                <a:lnTo>
                  <a:pt x="0" y="69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5089" y="1517051"/>
            <a:ext cx="8669724" cy="147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16440" y="5143500"/>
            <a:ext cx="7921248" cy="6625044"/>
          </a:xfrm>
          <a:custGeom>
            <a:avLst/>
            <a:gdLst/>
            <a:ahLst/>
            <a:cxnLst/>
            <a:rect r="r" b="b" t="t" l="l"/>
            <a:pathLst>
              <a:path h="6625044" w="7921248">
                <a:moveTo>
                  <a:pt x="0" y="0"/>
                </a:moveTo>
                <a:lnTo>
                  <a:pt x="7921248" y="0"/>
                </a:lnTo>
                <a:lnTo>
                  <a:pt x="7921248" y="6625044"/>
                </a:lnTo>
                <a:lnTo>
                  <a:pt x="0" y="6625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224552" y="8545039"/>
            <a:ext cx="1090037" cy="1617022"/>
          </a:xfrm>
          <a:custGeom>
            <a:avLst/>
            <a:gdLst/>
            <a:ahLst/>
            <a:cxnLst/>
            <a:rect r="r" b="b" t="t" l="l"/>
            <a:pathLst>
              <a:path h="1617022" w="1090037">
                <a:moveTo>
                  <a:pt x="0" y="0"/>
                </a:moveTo>
                <a:lnTo>
                  <a:pt x="1090038" y="0"/>
                </a:lnTo>
                <a:lnTo>
                  <a:pt x="1090038" y="1617022"/>
                </a:lnTo>
                <a:lnTo>
                  <a:pt x="0" y="1617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28278" y="1028700"/>
            <a:ext cx="7735736" cy="70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SynapMeet addresses a real productivity gap by automating the extraction of critical meeting content.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It enhances collaboration by turning unstructured discussions into actionable items.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With intelligent transcription, summarization, and a user-centric dashboard, SynapMeet is poised to transform how meetings are followed up and executed.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15853502" y="8244411"/>
            <a:ext cx="174570" cy="1849650"/>
            <a:chOff x="0" y="0"/>
            <a:chExt cx="45977" cy="4871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977" cy="487151"/>
            </a:xfrm>
            <a:custGeom>
              <a:avLst/>
              <a:gdLst/>
              <a:ahLst/>
              <a:cxnLst/>
              <a:rect r="r" b="b" t="t" l="l"/>
              <a:pathLst>
                <a:path h="487151" w="45977">
                  <a:moveTo>
                    <a:pt x="0" y="0"/>
                  </a:moveTo>
                  <a:lnTo>
                    <a:pt x="45977" y="0"/>
                  </a:lnTo>
                  <a:lnTo>
                    <a:pt x="45977" y="487151"/>
                  </a:lnTo>
                  <a:lnTo>
                    <a:pt x="0" y="487151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977" cy="525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1438501" y="8116086"/>
            <a:ext cx="118815" cy="2050545"/>
            <a:chOff x="0" y="0"/>
            <a:chExt cx="31293" cy="5400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293" cy="540061"/>
            </a:xfrm>
            <a:custGeom>
              <a:avLst/>
              <a:gdLst/>
              <a:ahLst/>
              <a:cxnLst/>
              <a:rect r="r" b="b" t="t" l="l"/>
              <a:pathLst>
                <a:path h="540061" w="31293">
                  <a:moveTo>
                    <a:pt x="0" y="0"/>
                  </a:moveTo>
                  <a:lnTo>
                    <a:pt x="31293" y="0"/>
                  </a:lnTo>
                  <a:lnTo>
                    <a:pt x="31293" y="540061"/>
                  </a:lnTo>
                  <a:lnTo>
                    <a:pt x="0" y="540061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1293" cy="578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881407" y="3701496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1" y="0"/>
                </a:lnTo>
                <a:lnTo>
                  <a:pt x="656281" y="656281"/>
                </a:lnTo>
                <a:lnTo>
                  <a:pt x="0" y="656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2388" y="6101626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2" y="0"/>
                </a:lnTo>
                <a:lnTo>
                  <a:pt x="656282" y="656282"/>
                </a:lnTo>
                <a:lnTo>
                  <a:pt x="0" y="656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90803" y="2355549"/>
            <a:ext cx="12106393" cy="200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5000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792564" y="-1028700"/>
            <a:ext cx="4242829" cy="4114800"/>
          </a:xfrm>
          <a:custGeom>
            <a:avLst/>
            <a:gdLst/>
            <a:ahLst/>
            <a:cxnLst/>
            <a:rect r="r" b="b" t="t" l="l"/>
            <a:pathLst>
              <a:path h="4114800" w="4242829">
                <a:moveTo>
                  <a:pt x="0" y="0"/>
                </a:moveTo>
                <a:lnTo>
                  <a:pt x="4242829" y="0"/>
                </a:lnTo>
                <a:lnTo>
                  <a:pt x="42428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534000" y="2333863"/>
            <a:ext cx="4242829" cy="4114800"/>
          </a:xfrm>
          <a:custGeom>
            <a:avLst/>
            <a:gdLst/>
            <a:ahLst/>
            <a:cxnLst/>
            <a:rect r="r" b="b" t="t" l="l"/>
            <a:pathLst>
              <a:path h="4114800" w="4242829">
                <a:moveTo>
                  <a:pt x="0" y="4114800"/>
                </a:moveTo>
                <a:lnTo>
                  <a:pt x="4242829" y="4114800"/>
                </a:lnTo>
                <a:lnTo>
                  <a:pt x="424282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7911654" y="1937568"/>
            <a:ext cx="2464692" cy="16698864"/>
            <a:chOff x="0" y="0"/>
            <a:chExt cx="812800" cy="55069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506911"/>
            </a:xfrm>
            <a:custGeom>
              <a:avLst/>
              <a:gdLst/>
              <a:ahLst/>
              <a:cxnLst/>
              <a:rect r="r" b="b" t="t" l="l"/>
              <a:pathLst>
                <a:path h="5506911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5379911"/>
                  </a:lnTo>
                  <a:cubicBezTo>
                    <a:pt x="812800" y="5450051"/>
                    <a:pt x="755940" y="5506911"/>
                    <a:pt x="685800" y="5506911"/>
                  </a:cubicBezTo>
                  <a:lnTo>
                    <a:pt x="127000" y="5506911"/>
                  </a:lnTo>
                  <a:cubicBezTo>
                    <a:pt x="93318" y="5506911"/>
                    <a:pt x="61015" y="5493531"/>
                    <a:pt x="37197" y="5469713"/>
                  </a:cubicBezTo>
                  <a:cubicBezTo>
                    <a:pt x="13380" y="5445896"/>
                    <a:pt x="0" y="5413593"/>
                    <a:pt x="0" y="5379911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5545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96768" y="5143500"/>
            <a:ext cx="5613446" cy="4990864"/>
          </a:xfrm>
          <a:custGeom>
            <a:avLst/>
            <a:gdLst/>
            <a:ahLst/>
            <a:cxnLst/>
            <a:rect r="r" b="b" t="t" l="l"/>
            <a:pathLst>
              <a:path h="4990864" w="5613446">
                <a:moveTo>
                  <a:pt x="0" y="0"/>
                </a:moveTo>
                <a:lnTo>
                  <a:pt x="5613446" y="0"/>
                </a:lnTo>
                <a:lnTo>
                  <a:pt x="5613446" y="4990864"/>
                </a:lnTo>
                <a:lnTo>
                  <a:pt x="0" y="4990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0791" y="7471781"/>
            <a:ext cx="3731014" cy="2815219"/>
          </a:xfrm>
          <a:custGeom>
            <a:avLst/>
            <a:gdLst/>
            <a:ahLst/>
            <a:cxnLst/>
            <a:rect r="r" b="b" t="t" l="l"/>
            <a:pathLst>
              <a:path h="2815219" w="3731014">
                <a:moveTo>
                  <a:pt x="0" y="0"/>
                </a:moveTo>
                <a:lnTo>
                  <a:pt x="3731013" y="0"/>
                </a:lnTo>
                <a:lnTo>
                  <a:pt x="3731013" y="2815219"/>
                </a:lnTo>
                <a:lnTo>
                  <a:pt x="0" y="2815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92275" y="7638932"/>
            <a:ext cx="4624934" cy="2388148"/>
          </a:xfrm>
          <a:custGeom>
            <a:avLst/>
            <a:gdLst/>
            <a:ahLst/>
            <a:cxnLst/>
            <a:rect r="r" b="b" t="t" l="l"/>
            <a:pathLst>
              <a:path h="2388148" w="4624934">
                <a:moveTo>
                  <a:pt x="0" y="0"/>
                </a:moveTo>
                <a:lnTo>
                  <a:pt x="4624934" y="0"/>
                </a:lnTo>
                <a:lnTo>
                  <a:pt x="4624934" y="2388148"/>
                </a:lnTo>
                <a:lnTo>
                  <a:pt x="0" y="2388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92118" y="5577356"/>
            <a:ext cx="547282" cy="547282"/>
          </a:xfrm>
          <a:custGeom>
            <a:avLst/>
            <a:gdLst/>
            <a:ahLst/>
            <a:cxnLst/>
            <a:rect r="r" b="b" t="t" l="l"/>
            <a:pathLst>
              <a:path h="547282" w="547282">
                <a:moveTo>
                  <a:pt x="0" y="0"/>
                </a:moveTo>
                <a:lnTo>
                  <a:pt x="547282" y="0"/>
                </a:lnTo>
                <a:lnTo>
                  <a:pt x="547282" y="547282"/>
                </a:lnTo>
                <a:lnTo>
                  <a:pt x="0" y="547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58768" y="5030074"/>
            <a:ext cx="547282" cy="547282"/>
          </a:xfrm>
          <a:custGeom>
            <a:avLst/>
            <a:gdLst/>
            <a:ahLst/>
            <a:cxnLst/>
            <a:rect r="r" b="b" t="t" l="l"/>
            <a:pathLst>
              <a:path h="547282" w="547282">
                <a:moveTo>
                  <a:pt x="0" y="0"/>
                </a:moveTo>
                <a:lnTo>
                  <a:pt x="547282" y="0"/>
                </a:lnTo>
                <a:lnTo>
                  <a:pt x="547282" y="547282"/>
                </a:lnTo>
                <a:lnTo>
                  <a:pt x="0" y="547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61910" y="2585158"/>
            <a:ext cx="15621331" cy="70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Background: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Meetings often end without clear documentation of decisions and responsibilities. This results in unorganized outcomes, forgotten tasks, and a lack of team accountability.</a:t>
            </a:r>
          </a:p>
          <a:p>
            <a:pPr algn="just">
              <a:lnSpc>
                <a:spcPts val="4680"/>
              </a:lnSpc>
            </a:pPr>
            <a:r>
              <a:rPr lang="en-US" sz="36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Motivation: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Manual note-taking disrupts active participation and is prone to missing key points. It is also inefficient and inconsistent across different meetings.</a:t>
            </a:r>
          </a:p>
          <a:p>
            <a:pPr algn="just">
              <a:lnSpc>
                <a:spcPts val="4680"/>
              </a:lnSpc>
            </a:pPr>
            <a:r>
              <a:rPr lang="en-US" sz="36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Objective: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To build a system that records and transcribes meetings automatically . It extracts summaries, action items, and decisions to ensure effective follow-up and clarity.</a:t>
            </a:r>
          </a:p>
          <a:p>
            <a:pPr algn="just">
              <a:lnSpc>
                <a:spcPts val="46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9296400" y="2375608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4964442">
            <a:off x="9213505" y="8525655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5" y="0"/>
                </a:lnTo>
                <a:lnTo>
                  <a:pt x="691715" y="691715"/>
                </a:lnTo>
                <a:lnTo>
                  <a:pt x="0" y="69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0004" y="788536"/>
            <a:ext cx="10287517" cy="147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10999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1075" y="1168872"/>
            <a:ext cx="8669724" cy="287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PROBLEM STATEMENT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16440" y="5143500"/>
            <a:ext cx="7921248" cy="6625044"/>
          </a:xfrm>
          <a:custGeom>
            <a:avLst/>
            <a:gdLst/>
            <a:ahLst/>
            <a:cxnLst/>
            <a:rect r="r" b="b" t="t" l="l"/>
            <a:pathLst>
              <a:path h="6625044" w="7921248">
                <a:moveTo>
                  <a:pt x="0" y="0"/>
                </a:moveTo>
                <a:lnTo>
                  <a:pt x="7921248" y="0"/>
                </a:lnTo>
                <a:lnTo>
                  <a:pt x="7921248" y="6625044"/>
                </a:lnTo>
                <a:lnTo>
                  <a:pt x="0" y="6625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224552" y="8001799"/>
            <a:ext cx="1090037" cy="1617022"/>
          </a:xfrm>
          <a:custGeom>
            <a:avLst/>
            <a:gdLst/>
            <a:ahLst/>
            <a:cxnLst/>
            <a:rect r="r" b="b" t="t" l="l"/>
            <a:pathLst>
              <a:path h="1617022" w="1090037">
                <a:moveTo>
                  <a:pt x="0" y="0"/>
                </a:moveTo>
                <a:lnTo>
                  <a:pt x="1090038" y="0"/>
                </a:lnTo>
                <a:lnTo>
                  <a:pt x="1090038" y="1617023"/>
                </a:lnTo>
                <a:lnTo>
                  <a:pt x="0" y="1617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05757" y="871269"/>
            <a:ext cx="6727629" cy="647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 many organizations, valuable meeting insights are lost due to ineffective note-taking and lack of structured follow-up. Manual summarization is time-consuming, error-prone, and often skipped. There is a need for an automated solution to transcribe and summarize meetings to enhance productivity and accountability.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15853502" y="7701171"/>
            <a:ext cx="174570" cy="1849650"/>
            <a:chOff x="0" y="0"/>
            <a:chExt cx="45977" cy="4871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977" cy="487151"/>
            </a:xfrm>
            <a:custGeom>
              <a:avLst/>
              <a:gdLst/>
              <a:ahLst/>
              <a:cxnLst/>
              <a:rect r="r" b="b" t="t" l="l"/>
              <a:pathLst>
                <a:path h="487151" w="45977">
                  <a:moveTo>
                    <a:pt x="0" y="0"/>
                  </a:moveTo>
                  <a:lnTo>
                    <a:pt x="45977" y="0"/>
                  </a:lnTo>
                  <a:lnTo>
                    <a:pt x="45977" y="487151"/>
                  </a:lnTo>
                  <a:lnTo>
                    <a:pt x="0" y="487151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977" cy="525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1438501" y="7572846"/>
            <a:ext cx="118815" cy="2050545"/>
            <a:chOff x="0" y="0"/>
            <a:chExt cx="31293" cy="5400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293" cy="540061"/>
            </a:xfrm>
            <a:custGeom>
              <a:avLst/>
              <a:gdLst/>
              <a:ahLst/>
              <a:cxnLst/>
              <a:rect r="r" b="b" t="t" l="l"/>
              <a:pathLst>
                <a:path h="540061" w="31293">
                  <a:moveTo>
                    <a:pt x="0" y="0"/>
                  </a:moveTo>
                  <a:lnTo>
                    <a:pt x="31293" y="0"/>
                  </a:lnTo>
                  <a:lnTo>
                    <a:pt x="31293" y="540061"/>
                  </a:lnTo>
                  <a:lnTo>
                    <a:pt x="0" y="540061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1293" cy="578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881407" y="3701496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1" y="0"/>
                </a:lnTo>
                <a:lnTo>
                  <a:pt x="656281" y="656281"/>
                </a:lnTo>
                <a:lnTo>
                  <a:pt x="0" y="656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2388" y="6101626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2" y="0"/>
                </a:lnTo>
                <a:lnTo>
                  <a:pt x="656282" y="656282"/>
                </a:lnTo>
                <a:lnTo>
                  <a:pt x="0" y="656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87969" y="2151166"/>
            <a:ext cx="15647966" cy="373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Manual Note-Taking Tools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Notion and Google Docs rely on users to manually take notes, which is time-consuming and prone to errors.</a:t>
            </a:r>
          </a:p>
          <a:p>
            <a:pPr algn="just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Transcription-Only Tools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Otter.ai and Zoom Transcripts convert speech to text but lack summary generation, action item extraction, and follow-up features.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1302619">
            <a:off x="15446552" y="1137357"/>
            <a:ext cx="991528" cy="495764"/>
          </a:xfrm>
          <a:custGeom>
            <a:avLst/>
            <a:gdLst/>
            <a:ahLst/>
            <a:cxnLst/>
            <a:rect r="r" b="b" t="t" l="l"/>
            <a:pathLst>
              <a:path h="495764" w="991528">
                <a:moveTo>
                  <a:pt x="0" y="0"/>
                </a:moveTo>
                <a:lnTo>
                  <a:pt x="991528" y="0"/>
                </a:lnTo>
                <a:lnTo>
                  <a:pt x="991528" y="495764"/>
                </a:lnTo>
                <a:lnTo>
                  <a:pt x="0" y="495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6526" y="629343"/>
            <a:ext cx="11599189" cy="12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9500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EXISTING SYSTEM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75030">
            <a:off x="13326420" y="2228791"/>
            <a:ext cx="991528" cy="495764"/>
          </a:xfrm>
          <a:custGeom>
            <a:avLst/>
            <a:gdLst/>
            <a:ahLst/>
            <a:cxnLst/>
            <a:rect r="r" b="b" t="t" l="l"/>
            <a:pathLst>
              <a:path h="495764" w="991528">
                <a:moveTo>
                  <a:pt x="0" y="0"/>
                </a:moveTo>
                <a:lnTo>
                  <a:pt x="991528" y="0"/>
                </a:lnTo>
                <a:lnTo>
                  <a:pt x="991528" y="495764"/>
                </a:lnTo>
                <a:lnTo>
                  <a:pt x="0" y="495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964442">
            <a:off x="11265420" y="1782129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4" y="0"/>
                </a:lnTo>
                <a:lnTo>
                  <a:pt x="691714" y="691714"/>
                </a:lnTo>
                <a:lnTo>
                  <a:pt x="0" y="691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964442">
            <a:off x="7024492" y="7627813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5" y="0"/>
                </a:lnTo>
                <a:lnTo>
                  <a:pt x="691715" y="691714"/>
                </a:lnTo>
                <a:lnTo>
                  <a:pt x="0" y="691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6526" y="5669855"/>
            <a:ext cx="11599189" cy="12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9500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LIMITATIONS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9650" y="6925358"/>
            <a:ext cx="15647966" cy="2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No automatic extraction of summaries, action items, or decisions</a:t>
            </a:r>
          </a:p>
          <a:p>
            <a:pPr algn="just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Lack of contextual understanding or content prioritization</a:t>
            </a:r>
          </a:p>
          <a:p>
            <a:pPr algn="just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Absence of a smart dashboard for organizing and visualizing meeting outcomes</a:t>
            </a:r>
          </a:p>
          <a:p>
            <a:pPr algn="just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27171" y="526171"/>
            <a:ext cx="788613" cy="18733045"/>
            <a:chOff x="0" y="0"/>
            <a:chExt cx="20770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70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07700">
                  <a:moveTo>
                    <a:pt x="0" y="0"/>
                  </a:moveTo>
                  <a:lnTo>
                    <a:pt x="207700" y="0"/>
                  </a:lnTo>
                  <a:lnTo>
                    <a:pt x="20770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70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29241" y="6404372"/>
            <a:ext cx="4596018" cy="3041728"/>
          </a:xfrm>
          <a:custGeom>
            <a:avLst/>
            <a:gdLst/>
            <a:ahLst/>
            <a:cxnLst/>
            <a:rect r="r" b="b" t="t" l="l"/>
            <a:pathLst>
              <a:path h="3041728" w="4596018">
                <a:moveTo>
                  <a:pt x="0" y="0"/>
                </a:moveTo>
                <a:lnTo>
                  <a:pt x="4596017" y="0"/>
                </a:lnTo>
                <a:lnTo>
                  <a:pt x="4596017" y="3041728"/>
                </a:lnTo>
                <a:lnTo>
                  <a:pt x="0" y="3041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630102"/>
            <a:ext cx="1488081" cy="1488081"/>
          </a:xfrm>
          <a:custGeom>
            <a:avLst/>
            <a:gdLst/>
            <a:ahLst/>
            <a:cxnLst/>
            <a:rect r="r" b="b" t="t" l="l"/>
            <a:pathLst>
              <a:path h="1488081" w="1488081">
                <a:moveTo>
                  <a:pt x="0" y="0"/>
                </a:moveTo>
                <a:lnTo>
                  <a:pt x="1488081" y="0"/>
                </a:lnTo>
                <a:lnTo>
                  <a:pt x="1488081" y="1488081"/>
                </a:lnTo>
                <a:lnTo>
                  <a:pt x="0" y="14880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44041" y="4924930"/>
            <a:ext cx="1488081" cy="1488081"/>
          </a:xfrm>
          <a:custGeom>
            <a:avLst/>
            <a:gdLst/>
            <a:ahLst/>
            <a:cxnLst/>
            <a:rect r="r" b="b" t="t" l="l"/>
            <a:pathLst>
              <a:path h="1488081" w="1488081">
                <a:moveTo>
                  <a:pt x="0" y="0"/>
                </a:moveTo>
                <a:lnTo>
                  <a:pt x="1488082" y="0"/>
                </a:lnTo>
                <a:lnTo>
                  <a:pt x="1488082" y="1488081"/>
                </a:lnTo>
                <a:lnTo>
                  <a:pt x="0" y="14880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60309" y="5012689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1" y="0"/>
                </a:lnTo>
                <a:lnTo>
                  <a:pt x="656281" y="656282"/>
                </a:lnTo>
                <a:lnTo>
                  <a:pt x="0" y="656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09756" y="2366219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2" y="0"/>
                </a:lnTo>
                <a:lnTo>
                  <a:pt x="656282" y="656281"/>
                </a:lnTo>
                <a:lnTo>
                  <a:pt x="0" y="656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2419" y="8602019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1" y="0"/>
                </a:lnTo>
                <a:lnTo>
                  <a:pt x="656281" y="656281"/>
                </a:lnTo>
                <a:lnTo>
                  <a:pt x="0" y="656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0559" y="521055"/>
            <a:ext cx="12909197" cy="133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PROPOSED 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1595" y="1946733"/>
            <a:ext cx="12500020" cy="798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SynapMeet provides an end-to-end solution</a:t>
            </a: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that:</a:t>
            </a:r>
          </a:p>
          <a:p>
            <a:pPr algn="just">
              <a:lnSpc>
                <a:spcPts val="4550"/>
              </a:lnSpc>
            </a:pPr>
            <a:r>
              <a:rPr lang="en-US" sz="35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Records &amp; Transcribes Meetings</a:t>
            </a:r>
          </a:p>
          <a:p>
            <a:pPr algn="just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Captures audio and converts speech to text using advanced speech recognition.</a:t>
            </a:r>
          </a:p>
          <a:p>
            <a:pPr algn="just">
              <a:lnSpc>
                <a:spcPts val="4550"/>
              </a:lnSpc>
            </a:pPr>
            <a:r>
              <a:rPr lang="en-US" sz="35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Extracts Key Insights</a:t>
            </a:r>
          </a:p>
          <a:p>
            <a:pPr algn="just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Uses NLP to generate summaries, identify decisions, and extract action items.</a:t>
            </a:r>
          </a:p>
          <a:p>
            <a:pPr algn="just">
              <a:lnSpc>
                <a:spcPts val="4550"/>
              </a:lnSpc>
            </a:pPr>
            <a:r>
              <a:rPr lang="en-US" sz="35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Structured Dashboard</a:t>
            </a:r>
          </a:p>
          <a:p>
            <a:pPr algn="just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Presents meeting content in an organized, searchable, and user-friendly interface.</a:t>
            </a:r>
          </a:p>
          <a:p>
            <a:pPr algn="just">
              <a:lnSpc>
                <a:spcPts val="4550"/>
              </a:lnSpc>
            </a:pPr>
            <a:r>
              <a:rPr lang="en-US" sz="35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Real-Time Sync</a:t>
            </a:r>
          </a:p>
          <a:p>
            <a:pPr algn="just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Ensures updates are instantly reflected across all connected users and devices.</a:t>
            </a:r>
          </a:p>
          <a:p>
            <a:pPr algn="just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41599" y="2537533"/>
            <a:ext cx="15621331" cy="70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Speech-to-Text Conversion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Converts meeting audio into accurate and readable text using Whisper.</a:t>
            </a:r>
          </a:p>
          <a:p>
            <a:pPr algn="just">
              <a:lnSpc>
                <a:spcPts val="4680"/>
              </a:lnSpc>
            </a:pPr>
            <a:r>
              <a:rPr lang="en-US" sz="36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Automated Summary &amp; Action Item Extraction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Identifies key p</a:t>
            </a: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oints, decisions, </a:t>
            </a: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and tasks using NLP techniques.</a:t>
            </a:r>
          </a:p>
          <a:p>
            <a:pPr algn="just">
              <a:lnSpc>
                <a:spcPts val="4680"/>
              </a:lnSpc>
            </a:pPr>
            <a:r>
              <a:rPr lang="en-US" sz="36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Meeting Minutes Generation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Automatically prepares concise and structured meeting minutes.</a:t>
            </a:r>
          </a:p>
          <a:p>
            <a:pPr algn="just">
              <a:lnSpc>
                <a:spcPts val="4680"/>
              </a:lnSpc>
            </a:pPr>
            <a:r>
              <a:rPr lang="en-US" sz="36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Real-time Dashboard with Sync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Updates meeting data instantly for all users with real-time synchronization.</a:t>
            </a:r>
          </a:p>
          <a:p>
            <a:pPr algn="just">
              <a:lnSpc>
                <a:spcPts val="4680"/>
              </a:lnSpc>
            </a:pPr>
            <a:r>
              <a:rPr lang="en-US" sz="36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Seamless Integration Possibilities</a:t>
            </a: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Can be extended to integrate with tools like calendars, task managers, and storage platforms.</a:t>
            </a:r>
          </a:p>
          <a:p>
            <a:pPr algn="just">
              <a:lnSpc>
                <a:spcPts val="46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4656340" y="2375608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4964442">
            <a:off x="9213505" y="8525655"/>
            <a:ext cx="691714" cy="691714"/>
          </a:xfrm>
          <a:custGeom>
            <a:avLst/>
            <a:gdLst/>
            <a:ahLst/>
            <a:cxnLst/>
            <a:rect r="r" b="b" t="t" l="l"/>
            <a:pathLst>
              <a:path h="691714" w="691714">
                <a:moveTo>
                  <a:pt x="0" y="0"/>
                </a:moveTo>
                <a:lnTo>
                  <a:pt x="691715" y="0"/>
                </a:lnTo>
                <a:lnTo>
                  <a:pt x="691715" y="691715"/>
                </a:lnTo>
                <a:lnTo>
                  <a:pt x="0" y="69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5759" y="759961"/>
            <a:ext cx="17172059" cy="1315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9800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KEY FEATURES OF SYNAPMEET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519540" y="518540"/>
            <a:ext cx="803876" cy="18733045"/>
            <a:chOff x="0" y="0"/>
            <a:chExt cx="211720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720" cy="4933806"/>
            </a:xfrm>
            <a:custGeom>
              <a:avLst/>
              <a:gdLst/>
              <a:ahLst/>
              <a:cxnLst/>
              <a:rect r="r" b="b" t="t" l="l"/>
              <a:pathLst>
                <a:path h="4933806" w="211720">
                  <a:moveTo>
                    <a:pt x="0" y="0"/>
                  </a:moveTo>
                  <a:lnTo>
                    <a:pt x="211720" y="0"/>
                  </a:lnTo>
                  <a:lnTo>
                    <a:pt x="211720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720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47818" y="73138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3"/>
                </a:lnTo>
                <a:lnTo>
                  <a:pt x="0" y="10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7282" y="3842016"/>
            <a:ext cx="1094564" cy="1094564"/>
          </a:xfrm>
          <a:custGeom>
            <a:avLst/>
            <a:gdLst/>
            <a:ahLst/>
            <a:cxnLst/>
            <a:rect r="r" b="b" t="t" l="l"/>
            <a:pathLst>
              <a:path h="1094564" w="1094564">
                <a:moveTo>
                  <a:pt x="0" y="0"/>
                </a:moveTo>
                <a:lnTo>
                  <a:pt x="1094564" y="0"/>
                </a:lnTo>
                <a:lnTo>
                  <a:pt x="1094564" y="1094564"/>
                </a:lnTo>
                <a:lnTo>
                  <a:pt x="0" y="109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3639160" y="1741495"/>
            <a:ext cx="29486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09751" y="2152932"/>
            <a:ext cx="12406788" cy="6966380"/>
          </a:xfrm>
          <a:custGeom>
            <a:avLst/>
            <a:gdLst/>
            <a:ahLst/>
            <a:cxnLst/>
            <a:rect r="r" b="b" t="t" l="l"/>
            <a:pathLst>
              <a:path h="6966380" w="12406788">
                <a:moveTo>
                  <a:pt x="0" y="0"/>
                </a:moveTo>
                <a:lnTo>
                  <a:pt x="12406788" y="0"/>
                </a:lnTo>
                <a:lnTo>
                  <a:pt x="12406788" y="6966381"/>
                </a:lnTo>
                <a:lnTo>
                  <a:pt x="0" y="6966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65" r="0" b="-936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6990" y="458774"/>
            <a:ext cx="16492310" cy="133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ARCHITECTURE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537587" y="-463413"/>
            <a:ext cx="2767781" cy="18733045"/>
            <a:chOff x="0" y="0"/>
            <a:chExt cx="728963" cy="493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8963" cy="4933806"/>
            </a:xfrm>
            <a:custGeom>
              <a:avLst/>
              <a:gdLst/>
              <a:ahLst/>
              <a:cxnLst/>
              <a:rect r="r" b="b" t="t" l="l"/>
              <a:pathLst>
                <a:path h="4933806" w="728963">
                  <a:moveTo>
                    <a:pt x="0" y="0"/>
                  </a:moveTo>
                  <a:lnTo>
                    <a:pt x="728963" y="0"/>
                  </a:lnTo>
                  <a:lnTo>
                    <a:pt x="728963" y="4933806"/>
                  </a:lnTo>
                  <a:lnTo>
                    <a:pt x="0" y="4933806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8963" cy="497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04101" y="6236802"/>
            <a:ext cx="3430439" cy="3415179"/>
            <a:chOff x="0" y="0"/>
            <a:chExt cx="1068198" cy="1063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8198" cy="1063446"/>
            </a:xfrm>
            <a:custGeom>
              <a:avLst/>
              <a:gdLst/>
              <a:ahLst/>
              <a:cxnLst/>
              <a:rect r="r" b="b" t="t" l="l"/>
              <a:pathLst>
                <a:path h="1063446" w="1068198">
                  <a:moveTo>
                    <a:pt x="81246" y="0"/>
                  </a:moveTo>
                  <a:lnTo>
                    <a:pt x="986952" y="0"/>
                  </a:lnTo>
                  <a:cubicBezTo>
                    <a:pt x="1031823" y="0"/>
                    <a:pt x="1068198" y="36375"/>
                    <a:pt x="1068198" y="81246"/>
                  </a:cubicBezTo>
                  <a:lnTo>
                    <a:pt x="1068198" y="982200"/>
                  </a:lnTo>
                  <a:cubicBezTo>
                    <a:pt x="1068198" y="1027071"/>
                    <a:pt x="1031823" y="1063446"/>
                    <a:pt x="986952" y="1063446"/>
                  </a:cubicBezTo>
                  <a:lnTo>
                    <a:pt x="81246" y="1063446"/>
                  </a:lnTo>
                  <a:cubicBezTo>
                    <a:pt x="36375" y="1063446"/>
                    <a:pt x="0" y="1027071"/>
                    <a:pt x="0" y="982200"/>
                  </a:cubicBezTo>
                  <a:lnTo>
                    <a:pt x="0" y="81246"/>
                  </a:lnTo>
                  <a:cubicBezTo>
                    <a:pt x="0" y="36375"/>
                    <a:pt x="36375" y="0"/>
                    <a:pt x="81246" y="0"/>
                  </a:cubicBezTo>
                  <a:close/>
                </a:path>
              </a:pathLst>
            </a:custGeom>
            <a:solidFill>
              <a:srgbClr val="AD7BE9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8198" cy="1101546"/>
            </a:xfrm>
            <a:prstGeom prst="rect">
              <a:avLst/>
            </a:prstGeom>
          </p:spPr>
          <p:txBody>
            <a:bodyPr anchor="ctr" rtlCol="false" tIns="48677" lIns="48677" bIns="48677" rIns="4867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32522" y="6236802"/>
            <a:ext cx="3430439" cy="3415179"/>
            <a:chOff x="0" y="0"/>
            <a:chExt cx="1068198" cy="10634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8198" cy="1063446"/>
            </a:xfrm>
            <a:custGeom>
              <a:avLst/>
              <a:gdLst/>
              <a:ahLst/>
              <a:cxnLst/>
              <a:rect r="r" b="b" t="t" l="l"/>
              <a:pathLst>
                <a:path h="1063446" w="1068198">
                  <a:moveTo>
                    <a:pt x="81246" y="0"/>
                  </a:moveTo>
                  <a:lnTo>
                    <a:pt x="986952" y="0"/>
                  </a:lnTo>
                  <a:cubicBezTo>
                    <a:pt x="1031823" y="0"/>
                    <a:pt x="1068198" y="36375"/>
                    <a:pt x="1068198" y="81246"/>
                  </a:cubicBezTo>
                  <a:lnTo>
                    <a:pt x="1068198" y="982200"/>
                  </a:lnTo>
                  <a:cubicBezTo>
                    <a:pt x="1068198" y="1027071"/>
                    <a:pt x="1031823" y="1063446"/>
                    <a:pt x="986952" y="1063446"/>
                  </a:cubicBezTo>
                  <a:lnTo>
                    <a:pt x="81246" y="1063446"/>
                  </a:lnTo>
                  <a:cubicBezTo>
                    <a:pt x="36375" y="1063446"/>
                    <a:pt x="0" y="1027071"/>
                    <a:pt x="0" y="982200"/>
                  </a:cubicBezTo>
                  <a:lnTo>
                    <a:pt x="0" y="81246"/>
                  </a:lnTo>
                  <a:cubicBezTo>
                    <a:pt x="0" y="36375"/>
                    <a:pt x="36375" y="0"/>
                    <a:pt x="81246" y="0"/>
                  </a:cubicBezTo>
                  <a:close/>
                </a:path>
              </a:pathLst>
            </a:custGeom>
            <a:solidFill>
              <a:srgbClr val="AD7BE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8198" cy="1101546"/>
            </a:xfrm>
            <a:prstGeom prst="rect">
              <a:avLst/>
            </a:prstGeom>
          </p:spPr>
          <p:txBody>
            <a:bodyPr anchor="ctr" rtlCol="false" tIns="48677" lIns="48677" bIns="48677" rIns="4867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60943" y="6236802"/>
            <a:ext cx="3430439" cy="3415179"/>
            <a:chOff x="0" y="0"/>
            <a:chExt cx="1068198" cy="10634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8198" cy="1063446"/>
            </a:xfrm>
            <a:custGeom>
              <a:avLst/>
              <a:gdLst/>
              <a:ahLst/>
              <a:cxnLst/>
              <a:rect r="r" b="b" t="t" l="l"/>
              <a:pathLst>
                <a:path h="1063446" w="1068198">
                  <a:moveTo>
                    <a:pt x="81246" y="0"/>
                  </a:moveTo>
                  <a:lnTo>
                    <a:pt x="986952" y="0"/>
                  </a:lnTo>
                  <a:cubicBezTo>
                    <a:pt x="1031823" y="0"/>
                    <a:pt x="1068198" y="36375"/>
                    <a:pt x="1068198" y="81246"/>
                  </a:cubicBezTo>
                  <a:lnTo>
                    <a:pt x="1068198" y="982200"/>
                  </a:lnTo>
                  <a:cubicBezTo>
                    <a:pt x="1068198" y="1027071"/>
                    <a:pt x="1031823" y="1063446"/>
                    <a:pt x="986952" y="1063446"/>
                  </a:cubicBezTo>
                  <a:lnTo>
                    <a:pt x="81246" y="1063446"/>
                  </a:lnTo>
                  <a:cubicBezTo>
                    <a:pt x="36375" y="1063446"/>
                    <a:pt x="0" y="1027071"/>
                    <a:pt x="0" y="982200"/>
                  </a:cubicBezTo>
                  <a:lnTo>
                    <a:pt x="0" y="81246"/>
                  </a:lnTo>
                  <a:cubicBezTo>
                    <a:pt x="0" y="36375"/>
                    <a:pt x="36375" y="0"/>
                    <a:pt x="81246" y="0"/>
                  </a:cubicBezTo>
                  <a:close/>
                </a:path>
              </a:pathLst>
            </a:custGeom>
            <a:solidFill>
              <a:srgbClr val="AD7BE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68198" cy="1101546"/>
            </a:xfrm>
            <a:prstGeom prst="rect">
              <a:avLst/>
            </a:prstGeom>
          </p:spPr>
          <p:txBody>
            <a:bodyPr anchor="ctr" rtlCol="false" tIns="48677" lIns="48677" bIns="48677" rIns="4867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9300" y="630102"/>
            <a:ext cx="1488081" cy="1488081"/>
          </a:xfrm>
          <a:custGeom>
            <a:avLst/>
            <a:gdLst/>
            <a:ahLst/>
            <a:cxnLst/>
            <a:rect r="r" b="b" t="t" l="l"/>
            <a:pathLst>
              <a:path h="1488081" w="1488081">
                <a:moveTo>
                  <a:pt x="0" y="0"/>
                </a:moveTo>
                <a:lnTo>
                  <a:pt x="1488081" y="0"/>
                </a:lnTo>
                <a:lnTo>
                  <a:pt x="1488081" y="1488081"/>
                </a:lnTo>
                <a:lnTo>
                  <a:pt x="0" y="1488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744041" y="4924930"/>
            <a:ext cx="1488081" cy="1488081"/>
          </a:xfrm>
          <a:custGeom>
            <a:avLst/>
            <a:gdLst/>
            <a:ahLst/>
            <a:cxnLst/>
            <a:rect r="r" b="b" t="t" l="l"/>
            <a:pathLst>
              <a:path h="1488081" w="1488081">
                <a:moveTo>
                  <a:pt x="0" y="0"/>
                </a:moveTo>
                <a:lnTo>
                  <a:pt x="1488082" y="0"/>
                </a:lnTo>
                <a:lnTo>
                  <a:pt x="1488082" y="1488081"/>
                </a:lnTo>
                <a:lnTo>
                  <a:pt x="0" y="1488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59821" y="2779629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1" y="0"/>
                </a:lnTo>
                <a:lnTo>
                  <a:pt x="656281" y="656282"/>
                </a:lnTo>
                <a:lnTo>
                  <a:pt x="0" y="656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01901" y="8050574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2" y="0"/>
                </a:lnTo>
                <a:lnTo>
                  <a:pt x="656282" y="656281"/>
                </a:lnTo>
                <a:lnTo>
                  <a:pt x="0" y="656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0559" y="8637419"/>
            <a:ext cx="656281" cy="656281"/>
          </a:xfrm>
          <a:custGeom>
            <a:avLst/>
            <a:gdLst/>
            <a:ahLst/>
            <a:cxnLst/>
            <a:rect r="r" b="b" t="t" l="l"/>
            <a:pathLst>
              <a:path h="656281" w="656281">
                <a:moveTo>
                  <a:pt x="0" y="0"/>
                </a:moveTo>
                <a:lnTo>
                  <a:pt x="656282" y="0"/>
                </a:lnTo>
                <a:lnTo>
                  <a:pt x="656282" y="656281"/>
                </a:lnTo>
                <a:lnTo>
                  <a:pt x="0" y="656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2478" y="433427"/>
            <a:ext cx="17095705" cy="146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3"/>
              </a:lnSpc>
            </a:pPr>
            <a:r>
              <a:rPr lang="en-US" b="true" sz="10993">
                <a:solidFill>
                  <a:srgbClr val="3E54AC"/>
                </a:solidFill>
                <a:latin typeface="Asap Bold"/>
                <a:ea typeface="Asap Bold"/>
                <a:cs typeface="Asap Bold"/>
                <a:sym typeface="Asap Bold"/>
              </a:rPr>
              <a:t>TECHNOLOGY STACK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29221" y="8179584"/>
            <a:ext cx="2780198" cy="982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7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OpenAI Whisper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79374" y="8280158"/>
            <a:ext cx="3015003" cy="92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5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SpaCy / NLTK /Transformers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52487" y="8217884"/>
            <a:ext cx="2990473" cy="982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7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Localhost / Cloud (future)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375295" y="2425242"/>
            <a:ext cx="3430439" cy="3415179"/>
            <a:chOff x="0" y="0"/>
            <a:chExt cx="1068198" cy="10634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8198" cy="1063446"/>
            </a:xfrm>
            <a:custGeom>
              <a:avLst/>
              <a:gdLst/>
              <a:ahLst/>
              <a:cxnLst/>
              <a:rect r="r" b="b" t="t" l="l"/>
              <a:pathLst>
                <a:path h="1063446" w="1068198">
                  <a:moveTo>
                    <a:pt x="81246" y="0"/>
                  </a:moveTo>
                  <a:lnTo>
                    <a:pt x="986952" y="0"/>
                  </a:lnTo>
                  <a:cubicBezTo>
                    <a:pt x="1031823" y="0"/>
                    <a:pt x="1068198" y="36375"/>
                    <a:pt x="1068198" y="81246"/>
                  </a:cubicBezTo>
                  <a:lnTo>
                    <a:pt x="1068198" y="982200"/>
                  </a:lnTo>
                  <a:cubicBezTo>
                    <a:pt x="1068198" y="1027071"/>
                    <a:pt x="1031823" y="1063446"/>
                    <a:pt x="986952" y="1063446"/>
                  </a:cubicBezTo>
                  <a:lnTo>
                    <a:pt x="81246" y="1063446"/>
                  </a:lnTo>
                  <a:cubicBezTo>
                    <a:pt x="36375" y="1063446"/>
                    <a:pt x="0" y="1027071"/>
                    <a:pt x="0" y="982200"/>
                  </a:cubicBezTo>
                  <a:lnTo>
                    <a:pt x="0" y="81246"/>
                  </a:lnTo>
                  <a:cubicBezTo>
                    <a:pt x="0" y="36375"/>
                    <a:pt x="36375" y="0"/>
                    <a:pt x="81246" y="0"/>
                  </a:cubicBezTo>
                  <a:close/>
                </a:path>
              </a:pathLst>
            </a:custGeom>
            <a:solidFill>
              <a:srgbClr val="AD7BE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68198" cy="1101546"/>
            </a:xfrm>
            <a:prstGeom prst="rect">
              <a:avLst/>
            </a:prstGeom>
          </p:spPr>
          <p:txBody>
            <a:bodyPr anchor="ctr" rtlCol="false" tIns="48677" lIns="48677" bIns="48677" rIns="4867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632599" y="2425242"/>
            <a:ext cx="3430439" cy="3415179"/>
            <a:chOff x="0" y="0"/>
            <a:chExt cx="1068198" cy="10634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8198" cy="1063446"/>
            </a:xfrm>
            <a:custGeom>
              <a:avLst/>
              <a:gdLst/>
              <a:ahLst/>
              <a:cxnLst/>
              <a:rect r="r" b="b" t="t" l="l"/>
              <a:pathLst>
                <a:path h="1063446" w="1068198">
                  <a:moveTo>
                    <a:pt x="81246" y="0"/>
                  </a:moveTo>
                  <a:lnTo>
                    <a:pt x="986952" y="0"/>
                  </a:lnTo>
                  <a:cubicBezTo>
                    <a:pt x="1031823" y="0"/>
                    <a:pt x="1068198" y="36375"/>
                    <a:pt x="1068198" y="81246"/>
                  </a:cubicBezTo>
                  <a:lnTo>
                    <a:pt x="1068198" y="982200"/>
                  </a:lnTo>
                  <a:cubicBezTo>
                    <a:pt x="1068198" y="1027071"/>
                    <a:pt x="1031823" y="1063446"/>
                    <a:pt x="986952" y="1063446"/>
                  </a:cubicBezTo>
                  <a:lnTo>
                    <a:pt x="81246" y="1063446"/>
                  </a:lnTo>
                  <a:cubicBezTo>
                    <a:pt x="36375" y="1063446"/>
                    <a:pt x="0" y="1027071"/>
                    <a:pt x="0" y="982200"/>
                  </a:cubicBezTo>
                  <a:lnTo>
                    <a:pt x="0" y="81246"/>
                  </a:lnTo>
                  <a:cubicBezTo>
                    <a:pt x="0" y="36375"/>
                    <a:pt x="36375" y="0"/>
                    <a:pt x="81246" y="0"/>
                  </a:cubicBezTo>
                  <a:close/>
                </a:path>
              </a:pathLst>
            </a:custGeom>
            <a:solidFill>
              <a:srgbClr val="AD7BE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68198" cy="1101546"/>
            </a:xfrm>
            <a:prstGeom prst="rect">
              <a:avLst/>
            </a:prstGeom>
          </p:spPr>
          <p:txBody>
            <a:bodyPr anchor="ctr" rtlCol="false" tIns="48677" lIns="48677" bIns="48677" rIns="4867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957719" y="2846304"/>
            <a:ext cx="2780198" cy="50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b="true" sz="3799" u="sng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FRONTEND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92347" y="2846304"/>
            <a:ext cx="2780198" cy="50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b="true" sz="3799" u="sng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BACKEND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34357" y="6783396"/>
            <a:ext cx="3169926" cy="982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b="true" sz="3799" u="sng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SPEECH RECOGNITION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24451" y="6783396"/>
            <a:ext cx="3169926" cy="982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b="true" sz="3799" u="sng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NLP &amp; PROCESSING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52487" y="7021521"/>
            <a:ext cx="3098541" cy="50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b="true" sz="3799" u="sng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DEPLOYMENT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57719" y="3957749"/>
            <a:ext cx="2780198" cy="50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7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HTML &amp; CSS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00416" y="3719624"/>
            <a:ext cx="2780198" cy="982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7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Python</a:t>
            </a:r>
          </a:p>
          <a:p>
            <a:pPr algn="ctr">
              <a:lnSpc>
                <a:spcPts val="3799"/>
              </a:lnSpc>
            </a:pPr>
            <a:r>
              <a:rPr lang="en-US" sz="37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(Flask)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DAGuduABX1c</dc:identifier>
  <dcterms:modified xsi:type="dcterms:W3CDTF">2011-08-01T06:04:30Z</dcterms:modified>
  <cp:revision>1</cp:revision>
  <dc:title>SYNAPMEET</dc:title>
</cp:coreProperties>
</file>